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1" r:id="rId3"/>
    <p:sldId id="312" r:id="rId4"/>
    <p:sldId id="313" r:id="rId5"/>
    <p:sldId id="306" r:id="rId6"/>
    <p:sldId id="307" r:id="rId7"/>
    <p:sldId id="314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5" r:id="rId17"/>
    <p:sldId id="327" r:id="rId18"/>
    <p:sldId id="326" r:id="rId19"/>
    <p:sldId id="328" r:id="rId20"/>
    <p:sldId id="329" r:id="rId21"/>
    <p:sldId id="330" r:id="rId22"/>
    <p:sldId id="331" r:id="rId23"/>
    <p:sldId id="332" r:id="rId24"/>
    <p:sldId id="333" r:id="rId25"/>
    <p:sldId id="276" r:id="rId26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DEA"/>
    <a:srgbClr val="7DA0D0"/>
    <a:srgbClr val="FFB461"/>
    <a:srgbClr val="FFC761"/>
    <a:srgbClr val="F8A968"/>
    <a:srgbClr val="FAC090"/>
    <a:srgbClr val="F2A4A7"/>
    <a:srgbClr val="FAB0EC"/>
    <a:srgbClr val="F89AE6"/>
    <a:srgbClr val="F3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590" autoAdjust="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1"/>
        <c:holeSize val="5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47</c:v>
                </c:pt>
                <c:pt idx="2">
                  <c:v>44</c:v>
                </c:pt>
                <c:pt idx="3">
                  <c:v>33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116672"/>
        <c:axId val="7118208"/>
      </c:barChart>
      <c:catAx>
        <c:axId val="711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7118208"/>
        <c:crosses val="autoZero"/>
        <c:auto val="1"/>
        <c:lblAlgn val="ctr"/>
        <c:lblOffset val="100"/>
        <c:noMultiLvlLbl val="0"/>
      </c:catAx>
      <c:valAx>
        <c:axId val="7118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16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бюджета Щигровского района  на очередной финансовый год и на плановый период (проходят ежегодно в ноябре)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 проекта  Решения Представительного собрания  об исполнении  бюджета Щигровского  района (проходят ежегодно в апреле)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1" presStyleCnt="2" custScaleY="12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EC62D-171B-450F-939E-7E17E43099D1}" type="presOf" srcId="{101583D5-2C71-4FC3-AD13-4A2CE9E7A069}" destId="{984811E3-3A71-4135-B6F6-BE83D9DC43AF}" srcOrd="0" destOrd="0" presId="urn:microsoft.com/office/officeart/2005/8/layout/chevron2"/>
    <dgm:cxn modelId="{46A44808-F8C5-4CC7-BBF4-B750128366FD}" type="presOf" srcId="{073F0A14-F148-4DDF-BA54-0110D22E4B4C}" destId="{7BB7958F-2FB5-4677-9831-A28968175930}" srcOrd="0" destOrd="0" presId="urn:microsoft.com/office/officeart/2005/8/layout/chevron2"/>
    <dgm:cxn modelId="{E7D42586-044A-40DB-8619-FA9317528FF6}" srcId="{6EBE3A8E-7DC4-401C-8CCB-17D3F6F1CB23}" destId="{D0749F29-0E43-41DF-87C7-2665AAED688B}" srcOrd="0" destOrd="0" parTransId="{66B1D1A7-B0D8-40BA-8C16-B4E929A16CE4}" sibTransId="{265E8B7A-E50B-4146-B130-FE6591A75B30}"/>
    <dgm:cxn modelId="{8ECD1E5F-A781-45EE-BD0D-47E5F3864762}" type="presOf" srcId="{D0749F29-0E43-41DF-87C7-2665AAED688B}" destId="{7A4ED3DB-93E4-404C-803F-A18D568AA704}" srcOrd="0" destOrd="0" presId="urn:microsoft.com/office/officeart/2005/8/layout/chevron2"/>
    <dgm:cxn modelId="{22848C02-7729-4595-B832-9B11C1329665}" srcId="{101583D5-2C71-4FC3-AD13-4A2CE9E7A069}" destId="{073F0A14-F148-4DDF-BA54-0110D22E4B4C}" srcOrd="1" destOrd="0" parTransId="{FA8C9CA2-F27F-4A4D-8A8E-30BF919F5F66}" sibTransId="{AF9E4C43-DD33-4F44-A3B1-8E0D811D61D8}"/>
    <dgm:cxn modelId="{906A50B6-104D-4465-B61F-BFD611004AB2}" type="presOf" srcId="{A4BF0159-A92C-4E1A-95F4-F49F496B32B8}" destId="{AEBFDA2D-0B85-463D-BBB3-4CA6B9FD160B}" srcOrd="0" destOrd="0" presId="urn:microsoft.com/office/officeart/2005/8/layout/chevron2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549095A3-CEEF-456D-AF3E-4CAEB64D53B4}" type="presOf" srcId="{6EBE3A8E-7DC4-401C-8CCB-17D3F6F1CB23}" destId="{7B75A694-BAB1-4099-B47F-09E87B48074F}" srcOrd="0" destOrd="0" presId="urn:microsoft.com/office/officeart/2005/8/layout/chevron2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4FBD7CD0-FC60-48A2-B009-8F2E376DE4EC}" type="presParOf" srcId="{984811E3-3A71-4135-B6F6-BE83D9DC43AF}" destId="{292EAB50-CE00-492C-A352-4BD913E2676E}" srcOrd="0" destOrd="0" presId="urn:microsoft.com/office/officeart/2005/8/layout/chevron2"/>
    <dgm:cxn modelId="{7184C03E-42A3-41D4-9933-8574CADE42B4}" type="presParOf" srcId="{292EAB50-CE00-492C-A352-4BD913E2676E}" destId="{7B75A694-BAB1-4099-B47F-09E87B48074F}" srcOrd="0" destOrd="0" presId="urn:microsoft.com/office/officeart/2005/8/layout/chevron2"/>
    <dgm:cxn modelId="{D5DDABD0-B128-42A7-B455-AC315535CFC9}" type="presParOf" srcId="{292EAB50-CE00-492C-A352-4BD913E2676E}" destId="{7A4ED3DB-93E4-404C-803F-A18D568AA704}" srcOrd="1" destOrd="0" presId="urn:microsoft.com/office/officeart/2005/8/layout/chevron2"/>
    <dgm:cxn modelId="{98E8A174-B06F-4BB6-8CF7-37C46270DBA7}" type="presParOf" srcId="{984811E3-3A71-4135-B6F6-BE83D9DC43AF}" destId="{E7BFF0C5-5C07-4C4B-886F-8849815FAB1A}" srcOrd="1" destOrd="0" presId="urn:microsoft.com/office/officeart/2005/8/layout/chevron2"/>
    <dgm:cxn modelId="{8FBE241C-1174-491F-B258-EE27F40EC1AF}" type="presParOf" srcId="{984811E3-3A71-4135-B6F6-BE83D9DC43AF}" destId="{08C3C820-5E5F-47CF-9811-F39B9DAEB5AD}" srcOrd="2" destOrd="0" presId="urn:microsoft.com/office/officeart/2005/8/layout/chevron2"/>
    <dgm:cxn modelId="{830E5E0E-B3D7-429C-953C-DED933F9FC6D}" type="presParOf" srcId="{08C3C820-5E5F-47CF-9811-F39B9DAEB5AD}" destId="{7BB7958F-2FB5-4677-9831-A28968175930}" srcOrd="0" destOrd="0" presId="urn:microsoft.com/office/officeart/2005/8/layout/chevron2"/>
    <dgm:cxn modelId="{85406613-67F8-4CB3-9725-B98271977E10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254418" y="263171"/>
          <a:ext cx="1696125" cy="11872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02396"/>
        <a:ext cx="1187288" cy="508837"/>
      </dsp:txXfrm>
    </dsp:sp>
    <dsp:sp modelId="{7A4ED3DB-93E4-404C-803F-A18D568AA704}">
      <dsp:nvSpPr>
        <dsp:cNvPr id="0" name=""/>
        <dsp:cNvSpPr/>
      </dsp:nvSpPr>
      <dsp:spPr>
        <a:xfrm rot="5400000">
          <a:off x="2058627" y="-862586"/>
          <a:ext cx="1102481" cy="2845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бюджета Щигровского района  на очередной финансовый год и на плановый период (проходят ежегодно в ноябре)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87289" y="62571"/>
        <a:ext cx="2791340" cy="994843"/>
      </dsp:txXfrm>
    </dsp:sp>
    <dsp:sp modelId="{7BB7958F-2FB5-4677-9831-A28968175930}">
      <dsp:nvSpPr>
        <dsp:cNvPr id="0" name=""/>
        <dsp:cNvSpPr/>
      </dsp:nvSpPr>
      <dsp:spPr>
        <a:xfrm rot="5400000">
          <a:off x="-254418" y="1789900"/>
          <a:ext cx="1696125" cy="11872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129125"/>
        <a:ext cx="1187288" cy="508837"/>
      </dsp:txXfrm>
    </dsp:sp>
    <dsp:sp modelId="{AEBFDA2D-0B85-463D-BBB3-4CA6B9FD160B}">
      <dsp:nvSpPr>
        <dsp:cNvPr id="0" name=""/>
        <dsp:cNvSpPr/>
      </dsp:nvSpPr>
      <dsp:spPr>
        <a:xfrm rot="5400000">
          <a:off x="1947629" y="664142"/>
          <a:ext cx="1324477" cy="2845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 проекта  Решения Представительного собрания  об исполнении  бюджета Щигровского  района (проходят ежегодно в апреле)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87288" y="1489139"/>
        <a:ext cx="2780503" cy="119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9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7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C9B0C-DC1C-4F23-BE8C-2A24180F3FDC}" type="slidenum">
              <a:rPr lang="ru-RU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5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C9B0C-DC1C-4F23-BE8C-2A24180F3FDC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3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07BF808A-C57B-42E3-B615-E0B71038739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4426-608E-4323-B2D7-7D9070ECF5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CF16-9ED3-4754-9676-393E3391EB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DA7FD92-5D21-4D95-A981-11AA095264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00E5-4497-4462-9AEE-8975AD8F51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04DA-8557-4324-B24D-509F6C6AA7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3BA0-085F-42C5-9EB1-82EF0A7998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93712-CFB2-4008-8540-BF4DE200CF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FEEC-D25B-4CFC-BAB2-108C920823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B997-E114-4BF5-878E-BD798F633A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32EF-E968-4CD1-A327-E49AB9F67C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2DE4-981C-4604-A4C7-A4B5BCCEBD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Image" r:id="rId16" imgW="13003175" imgH="1523272" progId="">
                  <p:embed/>
                </p:oleObj>
              </mc:Choice>
              <mc:Fallback>
                <p:oleObj name="Image" r:id="rId16" imgW="13003175" imgH="1523272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dirty="0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27FB1526-A993-452A-8E3A-C799DA763AA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10" Type="http://schemas.openxmlformats.org/officeDocument/2006/relationships/image" Target="../media/image8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87624" y="4750668"/>
            <a:ext cx="7422976" cy="1066800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3"/>
            <a:ext cx="9144000" cy="47110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038350" cy="20955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9" y="109538"/>
            <a:ext cx="7160021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19823"/>
              </p:ext>
            </p:extLst>
          </p:nvPr>
        </p:nvGraphicFramePr>
        <p:xfrm>
          <a:off x="395536" y="1124745"/>
          <a:ext cx="8424936" cy="3940419"/>
        </p:xfrm>
        <a:graphic>
          <a:graphicData uri="http://schemas.openxmlformats.org/drawingml/2006/table">
            <a:tbl>
              <a:tblPr/>
              <a:tblGrid>
                <a:gridCol w="3859242"/>
                <a:gridCol w="1986138"/>
                <a:gridCol w="859852"/>
                <a:gridCol w="859852"/>
                <a:gridCol w="859852"/>
              </a:tblGrid>
              <a:tr h="8234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4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983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100" b="1" i="1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социальная поддержка</a:t>
                      </a:r>
                      <a:endParaRPr lang="ru-RU" sz="1100" b="1" i="1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«Социальная поддержка граждан Щигровского района Курской области на 2014-2017 годы» муниципальной программы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«Социальная поддержка граждан»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Щигров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ского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13835,046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14655,648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15035,908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«Управление муниципальной программой и обеспечение условий реализации» муниципальной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программы «Социальная поддержка граждан»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Щигров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ского района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«Развитие мер социальной поддержки отдельных категорий граждан» муниципальной программы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«Социальная поддержка граждан»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Щигров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ского района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9173,578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9995,953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10421,286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«Улучшение демографической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ситуации, совершенствование социальной поддержки семьи и детей»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муниципальной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программы «Социальная поддержка граждан»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Щигров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ского района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2951,368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2949,595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2904,522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7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9" y="109538"/>
            <a:ext cx="7160021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29488"/>
              </p:ext>
            </p:extLst>
          </p:nvPr>
        </p:nvGraphicFramePr>
        <p:xfrm>
          <a:off x="467544" y="1124745"/>
          <a:ext cx="8352928" cy="3371723"/>
        </p:xfrm>
        <a:graphic>
          <a:graphicData uri="http://schemas.openxmlformats.org/drawingml/2006/table">
            <a:tbl>
              <a:tblPr/>
              <a:tblGrid>
                <a:gridCol w="3826256"/>
                <a:gridCol w="1969163"/>
                <a:gridCol w="852503"/>
                <a:gridCol w="852503"/>
                <a:gridCol w="852503"/>
              </a:tblGrid>
              <a:tr h="730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69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2428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100" b="1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развитие образования</a:t>
                      </a:r>
                      <a:endParaRPr lang="ru-RU" sz="11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4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программа «Развитие образования в Щигровском районе Курской области»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171655,835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171278,122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141315,57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73696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«Управление муниципальной программой и обеспечение условий реализации» муниципальной программы 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«Развитие образования в Щигровском районе Курской области»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1668,287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1582,287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1582,287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4161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«Развитие дошкольного и общего образования детей»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муниципальной программы 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«Развитие образования в Щигровском районе Курской области»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169987,548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169695,835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139733,283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4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9" y="109538"/>
            <a:ext cx="7160021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26392"/>
              </p:ext>
            </p:extLst>
          </p:nvPr>
        </p:nvGraphicFramePr>
        <p:xfrm>
          <a:off x="467544" y="1052736"/>
          <a:ext cx="8352927" cy="3015130"/>
        </p:xfrm>
        <a:graphic>
          <a:graphicData uri="http://schemas.openxmlformats.org/drawingml/2006/table">
            <a:tbl>
              <a:tblPr/>
              <a:tblGrid>
                <a:gridCol w="3826257"/>
                <a:gridCol w="1969161"/>
                <a:gridCol w="852503"/>
                <a:gridCol w="852503"/>
                <a:gridCol w="852503"/>
              </a:tblGrid>
              <a:tr h="892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9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8623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 направлению</a:t>
                      </a:r>
                      <a:r>
                        <a:rPr lang="ru-RU" sz="1100" b="1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: энергосбережение и повышение энергетической</a:t>
                      </a:r>
                      <a:r>
                        <a:rPr lang="ru-RU" sz="1100" b="1" i="1" u="none" strike="noStrike" baseline="0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 эффективности</a:t>
                      </a:r>
                      <a:endParaRPr lang="ru-RU" sz="11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программа «Энергосбережения и повышения энергетической эффективности Щигровского района Курской области на период 2010-2015 годов и на плановый период до 2020 года»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564,157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475,838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425,216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  <a:tr h="73528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«Энергосбережение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в Щигровском районе» муниципальной программы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«Энергосбережения и повышения энергетической эффективности Щигровского района Курской области на период 2010-2015 годов и на плановый период до 2020 года»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564,157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475,838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425,216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3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9" y="109538"/>
            <a:ext cx="7160021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15602"/>
              </p:ext>
            </p:extLst>
          </p:nvPr>
        </p:nvGraphicFramePr>
        <p:xfrm>
          <a:off x="467545" y="1124748"/>
          <a:ext cx="8352927" cy="2676292"/>
        </p:xfrm>
        <a:graphic>
          <a:graphicData uri="http://schemas.openxmlformats.org/drawingml/2006/table">
            <a:tbl>
              <a:tblPr/>
              <a:tblGrid>
                <a:gridCol w="3826256"/>
                <a:gridCol w="1969162"/>
                <a:gridCol w="852503"/>
                <a:gridCol w="852503"/>
                <a:gridCol w="852503"/>
              </a:tblGrid>
              <a:tr h="850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660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направлению : охрана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окружающей среды 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Муниципальная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программа «Охрана окружающей среды Щигровского района Курской области»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007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«Экология и чистая вода Щигровского района Курской области» муниципальной целевой программы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«Охрана окружающей среды Щигровского района Курской области»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9" y="109538"/>
            <a:ext cx="7160021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88757"/>
              </p:ext>
            </p:extLst>
          </p:nvPr>
        </p:nvGraphicFramePr>
        <p:xfrm>
          <a:off x="467544" y="1124744"/>
          <a:ext cx="8352928" cy="2963834"/>
        </p:xfrm>
        <a:graphic>
          <a:graphicData uri="http://schemas.openxmlformats.org/drawingml/2006/table">
            <a:tbl>
              <a:tblPr/>
              <a:tblGrid>
                <a:gridCol w="3826257"/>
                <a:gridCol w="1969162"/>
                <a:gridCol w="852503"/>
                <a:gridCol w="852503"/>
                <a:gridCol w="852503"/>
              </a:tblGrid>
              <a:tr h="824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4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974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 направлению</a:t>
                      </a:r>
                      <a:r>
                        <a:rPr lang="ru-RU" sz="1100" b="1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:</a:t>
                      </a:r>
                      <a:r>
                        <a:rPr lang="ru-RU" sz="1100" b="1" i="1" u="none" strike="noStrike" baseline="0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 обеспечение комфортным жильем и коммунальными услугами граждан</a:t>
                      </a:r>
                      <a:endParaRPr lang="ru-RU" sz="11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3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комфортным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жильем и коммунальными услугами граждан в Щигровском районе Курской области»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</a:tr>
              <a:tr h="833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«Создание условий для обеспечения доступным и комфортным жильем и коммунальными услугами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граждан в Щигровском районе»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0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9" y="109538"/>
            <a:ext cx="7160021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187"/>
              </p:ext>
            </p:extLst>
          </p:nvPr>
        </p:nvGraphicFramePr>
        <p:xfrm>
          <a:off x="395537" y="1124744"/>
          <a:ext cx="8424937" cy="5001804"/>
        </p:xfrm>
        <a:graphic>
          <a:graphicData uri="http://schemas.openxmlformats.org/drawingml/2006/table">
            <a:tbl>
              <a:tblPr/>
              <a:tblGrid>
                <a:gridCol w="3859240"/>
                <a:gridCol w="1986138"/>
                <a:gridCol w="859853"/>
                <a:gridCol w="859853"/>
                <a:gridCol w="859853"/>
              </a:tblGrid>
              <a:tr h="779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56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854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молодежная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политика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41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«Повышение эффективности реализации молодежной политики,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создание благоприятных условий для развития системы оздоровления и отдыха детей в Щигровском районе Курской области на 2014-2020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4441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«Молодежь Щигровского района»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«Повышение эффективности реализации молодежной политики,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создание благоприятных условий для развития системы оздоровления и отдыха детей в Щигровском районе Курской области на 2014-2020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4441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«Организация оздоровления и отдыха детей»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«Повышение эффективности реализации молодежной политики,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создание благоприятных условий для развития системы оздоровления и отдыха детей в Щигровском районе Курской области на 2014-2020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4441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«Реализация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муниципальной политики в сфере физической культуры и спорта»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«Повышение эффективности реализации молодежной политики,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создание благоприятных условий для развития системы оздоровления и отдыха детей в Щигровском районе Курской области на 2014-2020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75735"/>
              </p:ext>
            </p:extLst>
          </p:nvPr>
        </p:nvGraphicFramePr>
        <p:xfrm>
          <a:off x="251519" y="1124745"/>
          <a:ext cx="8568954" cy="2587629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166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муниципальная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служба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9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«Развитие муниципальной службы в Щигровском районе Курской области»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«Реализация мероприятий направленных на развитие муниципальной службы»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«Развитие муниципальной службы в Щигровском районе Курской области»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1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00560"/>
              </p:ext>
            </p:extLst>
          </p:nvPr>
        </p:nvGraphicFramePr>
        <p:xfrm>
          <a:off x="251519" y="1124745"/>
          <a:ext cx="8568954" cy="2563786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446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архивное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дело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«Сохранение и развитие архивного дела в Щигровском районе Курской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области»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760,459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725,459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310,459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«Организация хранения, комплектования и использования документов Архивного фонда Курской области»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«Сохранение и развитие архивного дела в Щигровском районе Курской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области»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760,459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725,459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310,459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9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99622"/>
              </p:ext>
            </p:extLst>
          </p:nvPr>
        </p:nvGraphicFramePr>
        <p:xfrm>
          <a:off x="251519" y="1124745"/>
          <a:ext cx="8568954" cy="4477080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166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развитие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транспортной системы и безопасности дорожного движения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транспортной системы обеспечение перевозки пассажиров в Щигровском районе Курской области и безопасности дорожного движения»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8352,64573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10029,11254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7619,51617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«Развитие сети автомобильных дорог Щигровского района Курской области»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транспортной системы обеспечение перевозки пассажиров в Щигровском районе Курской области и безопасности дорожного движения»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7752,64573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10022,61254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7619,51617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«Повышение безопасности дорожного движения в Щигровском районе Курской области» 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транспортной системы обеспечение перевозки пассажиров в Щигровском районе Курской области и безопасности дорожного движения»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«Развитие пассажирских перевозок в Щигровском районе»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транспортной системы обеспечение перевозки пассажиров в Щигровском районе Курской области и безопасности дорожного движения»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8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7576"/>
              </p:ext>
            </p:extLst>
          </p:nvPr>
        </p:nvGraphicFramePr>
        <p:xfrm>
          <a:off x="251519" y="1124745"/>
          <a:ext cx="8568954" cy="2716186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446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профилактика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правонарушений 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«Профилактика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правонарушений в Щигровском районе Курской области»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«Управление муниципальной программой и обеспечение условий реализации»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«Профилактика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правонарушений в Щигровском районе Курской области»</a:t>
                      </a:r>
                    </a:p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4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старонормандского </a:t>
              </a:r>
              <a:r>
                <a:rPr lang="ru-RU" sz="1500" i="1" dirty="0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635896" y="2635171"/>
              <a:ext cx="2002905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29513" y="2635171"/>
              <a:ext cx="2228800" cy="2169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государственных и муниципальных учреждений (образование, культура и другие),)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86044"/>
              </p:ext>
            </p:extLst>
          </p:nvPr>
        </p:nvGraphicFramePr>
        <p:xfrm>
          <a:off x="251519" y="1124745"/>
          <a:ext cx="8568954" cy="2587629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166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защита населения от чрезвычайных ситуаций 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«Защита населения Щигровского района Курской области от чрезвычайных ситуаций»</a:t>
                      </a:r>
                      <a:endParaRPr lang="ru-RU" sz="1000" b="0" i="0" u="none" strike="noStrike" baseline="0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«Защита населения от чрезвычайных ситуаций»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«Защита населения Щигровского района Курской области от чрезвычайных ситуаций»</a:t>
                      </a:r>
                      <a:endParaRPr lang="ru-RU" sz="1000" b="0" i="0" u="none" strike="noStrike" baseline="0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4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53073"/>
              </p:ext>
            </p:extLst>
          </p:nvPr>
        </p:nvGraphicFramePr>
        <p:xfrm>
          <a:off x="251519" y="1124745"/>
          <a:ext cx="8568954" cy="3235699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446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управление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финансами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Повышение эффективности управления финансами»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7540,117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5653,038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4219,558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«Управление муниципальной программой и обеспечение условий  реализации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Повышение эффективности управления финансами»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2111,5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«Эффективная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система межбюджетных отношений»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Повышение эффективности управления финансами»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5216,117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3541,538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2108,058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4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40794"/>
              </p:ext>
            </p:extLst>
          </p:nvPr>
        </p:nvGraphicFramePr>
        <p:xfrm>
          <a:off x="251519" y="1124745"/>
          <a:ext cx="8568954" cy="2635794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166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 направлению: развитие</a:t>
                      </a:r>
                      <a:r>
                        <a:rPr lang="ru-RU" sz="1100" b="1" i="1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малого и среднего предпринимательства</a:t>
                      </a:r>
                      <a:endParaRPr lang="ru-RU" sz="1100" b="1" i="1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«Развитие малого и среднего предпринимательства в Щигровском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районе Курской области»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«Содействие развитию малого и среднего предпринимательства» муниципальная программа «Развитие малого и среднего предпринимательства в Щигровском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районе Курской области»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4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50436"/>
              </p:ext>
            </p:extLst>
          </p:nvPr>
        </p:nvGraphicFramePr>
        <p:xfrm>
          <a:off x="251519" y="1124745"/>
          <a:ext cx="8568954" cy="3307707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166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содействие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занятости населения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«Содействие занятости населения Щигровского района Курской области»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«Содействие временной занятости отдельных категорий граждан» м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униципальная программа «Содействие занятости населения Щигровского района Курской области»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«Улучшение условий и охраны труда» муниципальная программа «Содействие занятости населения Щигровского района Курской области»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4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76476"/>
              </p:ext>
            </p:extLst>
          </p:nvPr>
        </p:nvGraphicFramePr>
        <p:xfrm>
          <a:off x="251519" y="1124745"/>
          <a:ext cx="8568954" cy="2016223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166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укрепление</a:t>
                      </a:r>
                      <a:r>
                        <a:rPr lang="ru-RU" sz="1100" b="1" i="1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 материально-технической базы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«Развитие Щигровского района Курской области и укрепление материально-технической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базы Щигровского района Курской области»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7680,4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5959,4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5959,4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4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600" y="4941168"/>
            <a:ext cx="7422976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797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40" y="188640"/>
            <a:ext cx="280176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1742473" y="5815292"/>
            <a:ext cx="1944216" cy="638044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39552" y="4581129"/>
            <a:ext cx="2124236" cy="100811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Представительным Собранием Щигровского района Курской области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51519" y="3356992"/>
            <a:ext cx="1944216" cy="86409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Щигровского района Курской области</a:t>
            </a: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6971340" y="2564905"/>
            <a:ext cx="2172660" cy="648071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32240" y="3284985"/>
            <a:ext cx="2411760" cy="1151109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Решения Представительного Собрания Щигровского района Курской области  об исполнении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660232" y="4509120"/>
            <a:ext cx="2483768" cy="122413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Щигровского района на Представительное Собрание  проект Решения об  исполнении бюджета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6228181" y="5815292"/>
            <a:ext cx="2808315" cy="85406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Представительным Собранием Решения об исполнении бюджета.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517232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17232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:p14="http://schemas.microsoft.com/office/powerpoint/2010/main" val="1044302851"/>
              </p:ext>
            </p:extLst>
          </p:nvPr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84305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ИСПОЛНЕНИЕ  БЮДЖЕТА  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Щигровского района Курской области  ЗА 2014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65682" y="865443"/>
            <a:ext cx="9082805" cy="6092825"/>
            <a:chOff x="25699" y="1030076"/>
            <a:chExt cx="9082805" cy="5832648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30076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038" y="5527120"/>
              <a:ext cx="2519362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500" y="3501346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25699" y="1030076"/>
              <a:ext cx="3466801" cy="5711293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600" y="1183788"/>
              <a:ext cx="2590800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26784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27248,4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881562" y="1494732"/>
              <a:ext cx="2395038" cy="576064"/>
            </a:xfrm>
            <a:prstGeom prst="rect">
              <a:avLst/>
            </a:prstGeom>
            <a:solidFill>
              <a:srgbClr val="27F9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Налог на доходы физических лиц </a:t>
              </a:r>
            </a:p>
          </p:txBody>
        </p: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881562" y="2397198"/>
              <a:ext cx="2429790" cy="840097"/>
              <a:chOff x="702050" y="1029046"/>
              <a:chExt cx="2429790" cy="840097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02050" y="1029046"/>
                <a:ext cx="2429790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02050" y="1581111"/>
                <a:ext cx="242979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640,2</a:t>
                </a:r>
              </a:p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881562" y="3261362"/>
              <a:ext cx="2445375" cy="878288"/>
              <a:chOff x="702050" y="813090"/>
              <a:chExt cx="2445375" cy="878288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02050" y="813090"/>
                <a:ext cx="2429790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от других бюджетов бюджетной системы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02050" y="1403346"/>
                <a:ext cx="2445375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219450,7</a:t>
                </a:r>
              </a:p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881562" y="4154119"/>
              <a:ext cx="2443820" cy="864096"/>
              <a:chOff x="702050" y="625727"/>
              <a:chExt cx="2443820" cy="86409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02050" y="625727"/>
                <a:ext cx="2443820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03467" y="1201791"/>
                <a:ext cx="2442403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41625,9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55955" y="2266031"/>
              <a:ext cx="2381594" cy="782266"/>
              <a:chOff x="6639523" y="3862437"/>
              <a:chExt cx="2381594" cy="93871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39523" y="3862437"/>
                <a:ext cx="2376264" cy="647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59216" y="451312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20019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825917" y="4526534"/>
                <a:ext cx="1195200" cy="2688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32709" y="1522609"/>
              <a:ext cx="2396896" cy="746823"/>
              <a:chOff x="6616277" y="2019833"/>
              <a:chExt cx="2396896" cy="89618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456" y="2019833"/>
                <a:ext cx="2376264" cy="5760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16277" y="262798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201245,9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3" name="Прямоугольник 212"/>
              <p:cNvSpPr>
                <a:spLocks/>
              </p:cNvSpPr>
              <p:nvPr/>
            </p:nvSpPr>
            <p:spPr>
              <a:xfrm>
                <a:off x="7817973" y="2623908"/>
                <a:ext cx="1195200" cy="2880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69,3</a:t>
                </a:r>
              </a:p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55955" y="3041450"/>
              <a:ext cx="2390531" cy="730576"/>
              <a:chOff x="6639523" y="2891932"/>
              <a:chExt cx="2390531" cy="876691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53790" y="2891932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и кинематография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39523" y="3456972"/>
                <a:ext cx="117311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15777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820587" y="3439803"/>
                <a:ext cx="1195200" cy="3288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5,4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55"/>
              <a:ext cx="720080" cy="720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517860"/>
              <a:ext cx="2383840" cy="835484"/>
              <a:chOff x="6623720" y="2762612"/>
              <a:chExt cx="2383840" cy="10025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39522" y="2762612"/>
                <a:ext cx="2360197" cy="710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муниципальным образованиям</a:t>
                </a: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8765,2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7812360" y="347716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84362" y="5365957"/>
              <a:ext cx="2332053" cy="874965"/>
              <a:chOff x="6667930" y="2829820"/>
              <a:chExt cx="2332053" cy="1049957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7930" y="2829820"/>
                <a:ext cx="2332053" cy="6711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7931" y="3505693"/>
                <a:ext cx="1150042" cy="374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b="1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6039,9</a:t>
                </a:r>
              </a:p>
              <a:p>
                <a:pPr algn="ctr">
                  <a:defRPr/>
                </a:pP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12360" y="3501007"/>
                <a:ext cx="1187359" cy="3787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3,0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295045,8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290018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3811936" y="5802592"/>
              <a:ext cx="1671933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10828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02882" y="1366464"/>
            <a:ext cx="720080" cy="9027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6541" y="2268778"/>
            <a:ext cx="720080" cy="90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2556" y="1352873"/>
            <a:ext cx="720080" cy="90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2851" y="3217274"/>
            <a:ext cx="720080" cy="90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97881" y="2156530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42911" y="1378430"/>
            <a:ext cx="576064" cy="73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67561" y="3781994"/>
            <a:ext cx="576064" cy="72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88424" y="5495712"/>
            <a:ext cx="576064" cy="74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24345" y="3729703"/>
            <a:ext cx="2331790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расходы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53918" y="4253371"/>
            <a:ext cx="1207414" cy="248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38171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52554" y="4238022"/>
            <a:ext cx="1224978" cy="270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19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02556" y="4144875"/>
            <a:ext cx="712081" cy="879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407338" y="2966538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946961" y="1985786"/>
            <a:ext cx="2376264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33329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840289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БЮДЖЕТ Щигровского района Курской области на 2015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46099" y="765175"/>
            <a:ext cx="9144000" cy="6092825"/>
            <a:chOff x="0" y="908720"/>
            <a:chExt cx="9143425" cy="58327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99417" y="9088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527198"/>
              <a:ext cx="2520791" cy="965032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501390"/>
              <a:ext cx="2231885" cy="2094196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7"/>
              <a:ext cx="2231885" cy="180088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394" y="1183793"/>
              <a:ext cx="2592225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7223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67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23609</a:t>
              </a:r>
            </a:p>
            <a:p>
              <a:pPr algn="ctr"/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2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23693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68952" y="1780922"/>
              <a:ext cx="2376264" cy="864096"/>
              <a:chOff x="789440" y="1492890"/>
              <a:chExt cx="2376264" cy="86409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89440" y="1492890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89440" y="2068954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40901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213241" y="1766507"/>
              <a:ext cx="3098111" cy="1761264"/>
              <a:chOff x="33729" y="398355"/>
              <a:chExt cx="3098111" cy="1761264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295523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1587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821</a:t>
                </a:r>
              </a:p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33729" y="398355"/>
                <a:ext cx="720080" cy="8640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216323" y="3556176"/>
              <a:ext cx="3131841" cy="900165"/>
              <a:chOff x="36811" y="1107904"/>
              <a:chExt cx="3131841" cy="900165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92388" y="110790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от других бюджетов бюджетной системы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79160" y="1683975"/>
                <a:ext cx="2389492" cy="32409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200259,9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36811" y="1107904"/>
                <a:ext cx="720080" cy="8640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980365" y="4456341"/>
              <a:ext cx="2376264" cy="940870"/>
              <a:chOff x="800853" y="927949"/>
              <a:chExt cx="2376264" cy="940870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800853" y="927949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800853" y="1504016"/>
                <a:ext cx="2376264" cy="3648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14574,9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4335" y="3093062"/>
              <a:ext cx="2376773" cy="743971"/>
              <a:chOff x="6617903" y="4854893"/>
              <a:chExt cx="2376773" cy="89276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8412" y="4854893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17903" y="5459630"/>
                <a:ext cx="2376773" cy="2880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20204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40152" y="1532785"/>
              <a:ext cx="2389256" cy="780925"/>
              <a:chOff x="6623720" y="2032044"/>
              <a:chExt cx="2389256" cy="937112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720" y="20320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23720" y="2608108"/>
                <a:ext cx="2389256" cy="3610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167224,2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34334" y="3864845"/>
              <a:ext cx="2395074" cy="765977"/>
              <a:chOff x="6617902" y="3880004"/>
              <a:chExt cx="2395074" cy="919172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36712" y="388000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17902" y="4456067"/>
                <a:ext cx="2376773" cy="3431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19632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19"/>
              <a:ext cx="2376000" cy="766391"/>
              <a:chOff x="6623720" y="2898165"/>
              <a:chExt cx="2376000" cy="919669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муниципальным образованиям</a:t>
                </a: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36711" y="3477160"/>
                <a:ext cx="2357964" cy="3406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5216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1" y="5397210"/>
              <a:ext cx="2403256" cy="768093"/>
              <a:chOff x="6623719" y="2867328"/>
              <a:chExt cx="2403256" cy="921712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867328"/>
                <a:ext cx="2403255" cy="63368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19" y="3501008"/>
                <a:ext cx="2403256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15112,2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256556,3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977204"/>
              <a:ext cx="2520791" cy="563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255639,4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40" name="Прямоугольник 150"/>
            <p:cNvSpPr>
              <a:spLocks noChangeArrowheads="1"/>
            </p:cNvSpPr>
            <p:nvPr/>
          </p:nvSpPr>
          <p:spPr bwMode="auto">
            <a:xfrm>
              <a:off x="3877585" y="5802592"/>
              <a:ext cx="1606285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10828чел</a:t>
              </a:r>
              <a:endParaRPr 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8390031" y="3046923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388424" y="1460968"/>
            <a:ext cx="576064" cy="73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62774" y="2232815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390031" y="5453804"/>
            <a:ext cx="576064" cy="74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1166" y="2594577"/>
            <a:ext cx="720080" cy="9027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86510" y="2232815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80807" y="2734320"/>
            <a:ext cx="2379023" cy="3116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28251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1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ыс.рублей.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59831" y="3885860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26526" y="5453805"/>
            <a:ext cx="2354570" cy="601761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Возврат остатков безвозмездных поступлений прошлых лет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77632" y="4489288"/>
            <a:ext cx="712081" cy="879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7056313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 БЮДЖЕТА 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Щигровского района Курской области на 2015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49656" y="806697"/>
            <a:ext cx="9144000" cy="6092825"/>
            <a:chOff x="0" y="908720"/>
            <a:chExt cx="9143425" cy="58327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99417" y="9088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527198"/>
              <a:ext cx="2520791" cy="965032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501390"/>
              <a:ext cx="2231885" cy="2094196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7"/>
              <a:ext cx="2231885" cy="180088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394" y="1183793"/>
              <a:ext cx="2592225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23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23701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2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23693</a:t>
              </a:r>
              <a:endParaRPr lang="en-US" b="1" dirty="0">
                <a:solidFill>
                  <a:prstClr val="black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35088" y="1772816"/>
              <a:ext cx="2376264" cy="864096"/>
              <a:chOff x="755576" y="1484784"/>
              <a:chExt cx="2376264" cy="86409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40901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179377" y="1758401"/>
              <a:ext cx="3131975" cy="1958631"/>
              <a:chOff x="-135" y="390249"/>
              <a:chExt cx="3131975" cy="195863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821</a:t>
                </a:r>
              </a:p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135" y="390249"/>
                <a:ext cx="720080" cy="8640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179512" y="3933056"/>
              <a:ext cx="3131840" cy="864096"/>
              <a:chOff x="0" y="1484784"/>
              <a:chExt cx="3131840" cy="864096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от других бюджетов бюджетной системы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200259,88</a:t>
                </a:r>
              </a:p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0" y="1484784"/>
                <a:ext cx="720080" cy="8640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179512" y="5013176"/>
              <a:ext cx="3131840" cy="864096"/>
              <a:chOff x="0" y="1484784"/>
              <a:chExt cx="3131840" cy="86409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55575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14574,9</a:t>
                </a:r>
              </a:p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0" y="1484784"/>
                <a:ext cx="720080" cy="86409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53144" y="3053319"/>
              <a:ext cx="2357964" cy="811528"/>
              <a:chOff x="6636712" y="4807193"/>
              <a:chExt cx="2357964" cy="973835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36713" y="4807193"/>
                <a:ext cx="2357963" cy="6237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36712" y="5459628"/>
                <a:ext cx="2357963" cy="321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20504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40152" y="1532788"/>
              <a:ext cx="2376264" cy="745449"/>
              <a:chOff x="6623720" y="2032044"/>
              <a:chExt cx="2376264" cy="89453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720" y="20320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33089" y="2638551"/>
                <a:ext cx="2361587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167224,2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40152" y="3864845"/>
              <a:ext cx="2389256" cy="765977"/>
              <a:chOff x="6623720" y="3880004"/>
              <a:chExt cx="2389256" cy="919172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36712" y="388000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720" y="4464984"/>
                <a:ext cx="2389256" cy="3341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19632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20"/>
              <a:ext cx="2376000" cy="722522"/>
              <a:chOff x="6623720" y="2898165"/>
              <a:chExt cx="2376000" cy="867026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Финансовая помощь муниципальным образованиям</a:t>
                </a: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2370954" cy="2880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5216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2" y="5353343"/>
              <a:ext cx="2399699" cy="811960"/>
              <a:chOff x="6623720" y="2814688"/>
              <a:chExt cx="2399699" cy="974352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814688"/>
                <a:ext cx="2376264" cy="686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20" y="3501008"/>
                <a:ext cx="2399699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15812,2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b="1" dirty="0" smtClean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256556,4</a:t>
              </a: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b="1" dirty="0" smtClean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асходы </a:t>
              </a: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256639,4</a:t>
              </a: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40" name="Прямоугольник 150"/>
            <p:cNvSpPr>
              <a:spLocks noChangeArrowheads="1"/>
            </p:cNvSpPr>
            <p:nvPr/>
          </p:nvSpPr>
          <p:spPr bwMode="auto">
            <a:xfrm>
              <a:off x="3805582" y="5802592"/>
              <a:ext cx="1678288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10828чел</a:t>
              </a:r>
              <a:endParaRPr 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8390031" y="3046923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388424" y="1460968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62774" y="2232815"/>
            <a:ext cx="576064" cy="73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370222" y="551723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1166" y="2795997"/>
            <a:ext cx="720080" cy="9027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86510" y="2232815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81833" y="2731978"/>
            <a:ext cx="2379453" cy="314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28251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1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ыс.рублей </a:t>
            </a:r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90031" y="3885860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02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0" y="142875"/>
            <a:ext cx="8001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83482"/>
              </p:ext>
            </p:extLst>
          </p:nvPr>
        </p:nvGraphicFramePr>
        <p:xfrm>
          <a:off x="395536" y="3284984"/>
          <a:ext cx="8568952" cy="243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284"/>
                <a:gridCol w="1037843"/>
                <a:gridCol w="991748"/>
                <a:gridCol w="1016624"/>
                <a:gridCol w="944008"/>
                <a:gridCol w="1162445"/>
              </a:tblGrid>
              <a:tr h="598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исполнение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уточненный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прогноз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0" marB="0" anchor="ctr"/>
                </a:tc>
              </a:tr>
              <a:tr h="258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215067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230889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290018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255639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253424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оплаты труда 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138842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142985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162085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167185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171230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19535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19611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19338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18870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19681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1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питание, коммунальные услуги, с/хозяйственные расходы, дорожный фонд и др.)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56690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68293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108595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69584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62513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Заголовок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РОСТ ДОЛИ РАСХОДОВ НА ОПЛАТУ ТРУДА В ОБЩЕМ ОБЪЕМЕ РАСХОДОВ</a:t>
            </a:r>
            <a:endParaRPr lang="ru-RU" sz="1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2853197753"/>
              </p:ext>
            </p:extLst>
          </p:nvPr>
        </p:nvGraphicFramePr>
        <p:xfrm>
          <a:off x="382853" y="824905"/>
          <a:ext cx="7128916" cy="224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46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9538"/>
            <a:ext cx="738031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90291"/>
              </p:ext>
            </p:extLst>
          </p:nvPr>
        </p:nvGraphicFramePr>
        <p:xfrm>
          <a:off x="251519" y="1124745"/>
          <a:ext cx="8568954" cy="3931938"/>
        </p:xfrm>
        <a:graphic>
          <a:graphicData uri="http://schemas.openxmlformats.org/drawingml/2006/table">
            <a:tbl>
              <a:tblPr/>
              <a:tblGrid>
                <a:gridCol w="3964567"/>
                <a:gridCol w="2002970"/>
                <a:gridCol w="867139"/>
                <a:gridCol w="867139"/>
                <a:gridCol w="867139"/>
              </a:tblGrid>
              <a:tr h="650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446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культура</a:t>
                      </a:r>
                      <a:endParaRPr lang="ru-RU" sz="11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9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культуры Щигровского района Курской области на 2014-2020 годы»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20156,667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20156,667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17809,976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«Искусство» Муниципальной программы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культуры Щигровского района Курской области на 2014-2020 годы»</a:t>
                      </a:r>
                    </a:p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11621,691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11621,691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64807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 «Управление муниципальной программой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и обеспечение условий реализации» » Муниципальной программы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культуры Щигровского района Курской области на 2014-2020 годы»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24,276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24,276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24,276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64807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«Наследие» Муниципальной программы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«Развитие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культуры Щигровского района Курской области на 2014-2020 годы»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Щигровского района 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5032</TotalTime>
  <Words>2241</Words>
  <Application>Microsoft Office PowerPoint</Application>
  <PresentationFormat>Экран (4:3)</PresentationFormat>
  <Paragraphs>653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cdb2004220l</vt:lpstr>
      <vt:lpstr>Image</vt:lpstr>
      <vt:lpstr>БЮДЖЕТ ДЛЯ ГРАЖДАН</vt:lpstr>
      <vt:lpstr>Что такое бюджет?</vt:lpstr>
      <vt:lpstr>Этапы бюджетного процесса</vt:lpstr>
      <vt:lpstr>Гражданин, его участие  в бюджетном процессе</vt:lpstr>
      <vt:lpstr>                     ИСПОЛНЕНИЕ  БЮДЖЕТА   Щигровского района Курской области  ЗА 2014 ГОД</vt:lpstr>
      <vt:lpstr>  БЮДЖЕТ Щигровского района Курской области на 2015 ГОД</vt:lpstr>
      <vt:lpstr>ОСНОВНЫЕ ПАРАМЕТРЫ  БЮДЖЕТА  Щигровского района Курской области на 2015 год</vt:lpstr>
      <vt:lpstr>РОСТ ДОЛИ РАСХОДОВ НА ОПЛАТУ ТРУДА В ОБЩЕМ ОБЪЕМЕ РАСХОДОВ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Перечень муниципальных программ</vt:lpstr>
      <vt:lpstr>Спасибо за внимание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Name</cp:lastModifiedBy>
  <cp:revision>426</cp:revision>
  <cp:lastPrinted>2015-03-30T07:37:56Z</cp:lastPrinted>
  <dcterms:created xsi:type="dcterms:W3CDTF">2013-06-27T09:24:07Z</dcterms:created>
  <dcterms:modified xsi:type="dcterms:W3CDTF">2016-12-26T10:36:07Z</dcterms:modified>
</cp:coreProperties>
</file>